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unknown"/>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6"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71" d="100"/>
          <a:sy n="71" d="100"/>
        </p:scale>
        <p:origin x="-146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1/2/2012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1/2/2012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1/2/2012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1/2/2012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gridlabd.org/" TargetMode="External"/><Relationship Id="rId3" Type="http://schemas.openxmlformats.org/officeDocument/2006/relationships/hyperlink" Target="http://www.energy.siemens.com/us/en/services/power-transmission-distribution/power-technologies-international/software-solutions/pss-e.htm" TargetMode="External"/><Relationship Id="rId7" Type="http://schemas.openxmlformats.org/officeDocument/2006/relationships/hyperlink" Target="http://milsoft.com/products/windmil" TargetMode="External"/><Relationship Id="rId2" Type="http://schemas.openxmlformats.org/officeDocument/2006/relationships/hyperlink" Target="http://site.ge-energy.com/prod_serv/products/utility_software/en/ge_pslf/index.htm" TargetMode="External"/><Relationship Id="rId1" Type="http://schemas.openxmlformats.org/officeDocument/2006/relationships/slideLayout" Target="../slideLayouts/slideLayout2.xml"/><Relationship Id="rId6" Type="http://schemas.openxmlformats.org/officeDocument/2006/relationships/hyperlink" Target="http://www.gl-group.com/en/powergeneration/SynerGEE_Electric.php" TargetMode="External"/><Relationship Id="rId5" Type="http://schemas.openxmlformats.org/officeDocument/2006/relationships/hyperlink" Target="http://www.edd-us.com/About.html" TargetMode="External"/><Relationship Id="rId4" Type="http://schemas.openxmlformats.org/officeDocument/2006/relationships/hyperlink" Target="http://www.cyme.com/software/cymdist/" TargetMode="External"/><Relationship Id="rId9" Type="http://schemas.openxmlformats.org/officeDocument/2006/relationships/hyperlink" Target="http://www.surceforge.net/" TargetMode="Externa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Passed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(BPA)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a:t>FERC, through NERC, has authority over reliability </a:t>
            </a:r>
            <a:endParaRPr lang="en-US" sz="1400" smtClean="0"/>
          </a:p>
          <a:p>
            <a:pPr lvl="1"/>
            <a:r>
              <a:rPr lang="en-US" sz="1400" smtClean="0"/>
              <a:t>This </a:t>
            </a:r>
            <a:r>
              <a:rPr lang="en-US" sz="1400" dirty="0" smtClean="0"/>
              <a:t>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a:t>
            </a:r>
            <a:r>
              <a:rPr lang="en-US" sz="1800" smtClean="0"/>
              <a:t>of </a:t>
            </a:r>
            <a:r>
              <a:rPr lang="en-US" sz="1800" smtClean="0"/>
              <a:t>the FPC </a:t>
            </a:r>
            <a:r>
              <a:rPr lang="en-US" sz="1800" dirty="0" smtClean="0"/>
              <a:t>to have 5 commissioners nominated by the President.</a:t>
            </a:r>
          </a:p>
          <a:p>
            <a:pPr marL="0" indent="0">
              <a:buNone/>
            </a:pPr>
            <a:endParaRPr lang="en-US" sz="1800" dirty="0" smtClean="0"/>
          </a:p>
          <a:p>
            <a:r>
              <a:rPr lang="en-US" sz="1800" dirty="0"/>
              <a:t>FPC was renamed in 1977 with the creation of 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investor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a:t>
            </a:r>
            <a:r>
              <a:rPr lang="en-US" sz="1800" smtClean="0"/>
              <a:t>the latter </a:t>
            </a:r>
            <a:r>
              <a:rPr lang="en-US" sz="1800" dirty="0" smtClean="0"/>
              <a:t>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distinct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a:t>
            </a:r>
            <a:r>
              <a:rPr lang="en-US" sz="1800" smtClean="0"/>
              <a:t>: </a:t>
            </a:r>
            <a:endParaRPr lang="en-US" sz="1800" dirty="0" smtClean="0"/>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copper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be interrupted by a number of events.</a:t>
            </a:r>
          </a:p>
          <a:p>
            <a:r>
              <a:rPr lang="en-US" sz="1800" smtClean="0"/>
              <a:t>Fault causes:</a:t>
            </a:r>
            <a:endParaRPr lang="en-US" sz="1800" dirty="0" smtClean="0"/>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have no indication of the voltage drop across these cables.</a:t>
            </a:r>
          </a:p>
          <a:p>
            <a:endParaRPr lang="en-US" sz="1800" dirty="0"/>
          </a:p>
          <a:p>
            <a:r>
              <a:rPr lang="en-US" sz="1800" dirty="0" smtClean="0"/>
              <a:t>Multiple customers can be serviced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4">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5">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6">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endParaRPr lang="en-US" sz="1800" dirty="0" smtClean="0"/>
          </a:p>
          <a:p>
            <a:r>
              <a:rPr lang="en-US" sz="1800" dirty="0" smtClean="0"/>
              <a:t>With the continued adoption of renewable portfolio standards by individual states the amount of distributed generation is increasing.  </a:t>
            </a:r>
          </a:p>
          <a:p>
            <a:endParaRPr lang="en-US" sz="1800" dirty="0" smtClean="0"/>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endParaRPr lang="en-US" sz="1800" dirty="0" smtClean="0"/>
          </a:p>
          <a:p>
            <a:r>
              <a:rPr lang="en-US" sz="1800" dirty="0" smtClean="0"/>
              <a:t>Regardless of the source of primary energy, distributed generation operates on systems that were originally designed for unidirectional power flows.</a:t>
            </a:r>
          </a:p>
          <a:p>
            <a:endParaRPr lang="en-US" sz="1800" smtClean="0"/>
          </a:p>
          <a:p>
            <a:r>
              <a:rPr lang="en-US" sz="1800" smtClean="0"/>
              <a:t>Because </a:t>
            </a:r>
            <a:r>
              <a:rPr lang="en-US" sz="1800" dirty="0" smtClean="0"/>
              <a:t>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(1791-1867): An English chemist and physicist who is credited with some of the first operational motors and generators.</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mover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ANSI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2"/>
              </a:rPr>
              <a:t>http</a:t>
            </a:r>
            <a:r>
              <a:rPr lang="en-US" sz="900" dirty="0">
                <a:hlinkClick r:id="rId2"/>
              </a:rPr>
              <a:t>://</a:t>
            </a:r>
            <a:r>
              <a:rPr lang="en-US" sz="900" dirty="0" smtClean="0">
                <a:hlinkClick r:id="rId2"/>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3"/>
              </a:rPr>
              <a:t>http</a:t>
            </a:r>
            <a:r>
              <a:rPr lang="en-US" sz="900" dirty="0">
                <a:hlinkClick r:id="rId3"/>
              </a:rPr>
              <a:t>://</a:t>
            </a:r>
            <a:r>
              <a:rPr lang="en-US" sz="900" dirty="0" smtClean="0">
                <a:hlinkClick r:id="rId3"/>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4"/>
              </a:rPr>
              <a:t>http</a:t>
            </a:r>
            <a:r>
              <a:rPr lang="en-US" sz="900" dirty="0">
                <a:hlinkClick r:id="rId4"/>
              </a:rPr>
              <a:t>://www.cyme.com/software/cymdist</a:t>
            </a:r>
            <a:r>
              <a:rPr lang="en-US" sz="900" dirty="0" smtClean="0">
                <a:hlinkClick r:id="rId4"/>
              </a:rPr>
              <a:t>/</a:t>
            </a:r>
            <a:r>
              <a:rPr lang="en-US" sz="900" dirty="0" smtClean="0"/>
              <a:t>)</a:t>
            </a:r>
            <a:endParaRPr lang="en-US" dirty="0" smtClean="0"/>
          </a:p>
          <a:p>
            <a:pPr lvl="1"/>
            <a:r>
              <a:rPr lang="en-US" dirty="0"/>
              <a:t>DEW </a:t>
            </a:r>
            <a:r>
              <a:rPr lang="en-US" sz="900" dirty="0" smtClean="0"/>
              <a:t>(</a:t>
            </a:r>
            <a:r>
              <a:rPr lang="en-US" sz="900" dirty="0" smtClean="0">
                <a:hlinkClick r:id="rId5"/>
              </a:rPr>
              <a:t>http</a:t>
            </a:r>
            <a:r>
              <a:rPr lang="en-US" sz="900" dirty="0">
                <a:hlinkClick r:id="rId5"/>
              </a:rPr>
              <a:t>://</a:t>
            </a:r>
            <a:r>
              <a:rPr lang="en-US" sz="900" dirty="0" smtClean="0">
                <a:hlinkClick r:id="rId5"/>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6"/>
              </a:rPr>
              <a:t>http</a:t>
            </a:r>
            <a:r>
              <a:rPr lang="en-US" sz="900" dirty="0">
                <a:hlinkClick r:id="rId6"/>
              </a:rPr>
              <a:t>://</a:t>
            </a:r>
            <a:r>
              <a:rPr lang="en-US" sz="900" dirty="0" smtClean="0">
                <a:hlinkClick r:id="rId6"/>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7"/>
              </a:rPr>
              <a:t>http</a:t>
            </a:r>
            <a:r>
              <a:rPr lang="en-US" sz="900" dirty="0">
                <a:hlinkClick r:id="rId7"/>
              </a:rPr>
              <a:t>://</a:t>
            </a:r>
            <a:r>
              <a:rPr lang="en-US" sz="900" dirty="0" smtClean="0">
                <a:hlinkClick r:id="rId7"/>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8"/>
              </a:rPr>
              <a:t>http</a:t>
            </a:r>
            <a:r>
              <a:rPr lang="en-US" sz="900" dirty="0">
                <a:hlinkClick r:id="rId8"/>
              </a:rPr>
              <a:t>://www.gridlabd.org</a:t>
            </a:r>
            <a:r>
              <a:rPr lang="en-US" sz="900" dirty="0" smtClean="0">
                <a:hlinkClick r:id="rId8"/>
              </a:rPr>
              <a:t>/</a:t>
            </a:r>
            <a:r>
              <a:rPr lang="en-US" sz="900" dirty="0" smtClean="0"/>
              <a:t>)</a:t>
            </a:r>
            <a:endParaRPr lang="en-US" dirty="0" smtClean="0"/>
          </a:p>
          <a:p>
            <a:pPr lvl="1"/>
            <a:r>
              <a:rPr lang="en-US" dirty="0" smtClean="0"/>
              <a:t>Open DSS </a:t>
            </a:r>
            <a:r>
              <a:rPr lang="en-US" sz="900" dirty="0" smtClean="0"/>
              <a:t>(</a:t>
            </a:r>
            <a:r>
              <a:rPr lang="en-US" sz="900" dirty="0" smtClean="0">
                <a:hlinkClick r:id="rId9"/>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455459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Conclusion of Module </a:t>
            </a:r>
            <a:r>
              <a:rPr lang="en-US" dirty="0" smtClean="0"/>
              <a:t>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14857662"/>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2656</TotalTime>
  <Words>5476</Words>
  <Application>Microsoft Office PowerPoint</Application>
  <PresentationFormat>On-screen Show (4:3)</PresentationFormat>
  <Paragraphs>638</Paragraphs>
  <Slides>66</Slides>
  <Notes>0</Notes>
  <HiddenSlides>0</HiddenSlides>
  <MMClips>1</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Substation and Distribution Automation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Staff</cp:lastModifiedBy>
  <cp:revision>161</cp:revision>
  <dcterms:created xsi:type="dcterms:W3CDTF">2006-08-16T00:00:00Z</dcterms:created>
  <dcterms:modified xsi:type="dcterms:W3CDTF">2012-01-03T03:17:45Z</dcterms:modified>
</cp:coreProperties>
</file>